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9" r:id="rId2"/>
    <p:sldMasterId id="2147483691" r:id="rId3"/>
    <p:sldMasterId id="2147483651" r:id="rId4"/>
  </p:sldMasterIdLst>
  <p:notesMasterIdLst>
    <p:notesMasterId r:id="rId22"/>
  </p:notesMasterIdLst>
  <p:sldIdLst>
    <p:sldId id="342" r:id="rId5"/>
    <p:sldId id="361" r:id="rId6"/>
    <p:sldId id="347" r:id="rId7"/>
    <p:sldId id="360" r:id="rId8"/>
    <p:sldId id="354" r:id="rId9"/>
    <p:sldId id="363" r:id="rId10"/>
    <p:sldId id="362" r:id="rId11"/>
    <p:sldId id="357" r:id="rId12"/>
    <p:sldId id="257" r:id="rId13"/>
    <p:sldId id="258" r:id="rId14"/>
    <p:sldId id="260" r:id="rId15"/>
    <p:sldId id="259" r:id="rId16"/>
    <p:sldId id="264" r:id="rId17"/>
    <p:sldId id="265" r:id="rId18"/>
    <p:sldId id="268" r:id="rId19"/>
    <p:sldId id="356" r:id="rId20"/>
    <p:sldId id="34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1D"/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 autoAdjust="0"/>
    <p:restoredTop sz="84651" autoAdjust="0"/>
  </p:normalViewPr>
  <p:slideViewPr>
    <p:cSldViewPr>
      <p:cViewPr varScale="1">
        <p:scale>
          <a:sx n="73" d="100"/>
          <a:sy n="73" d="100"/>
        </p:scale>
        <p:origin x="12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31131D-1851-4DA5-A3AB-9B4A652B16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8F95502-A996-4DF5-833F-27F59431ED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B4EB5784-5712-4D3B-9856-4242880589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EFA003A-1530-49DB-9AEF-89851B2324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5B62728A-8F1B-486E-8C8B-428E32B33E1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908F4F57-E2AD-4B4A-851E-16C929315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B1C6BF-824C-4AAE-B620-922199FCA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47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6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47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1C6BF-824C-4AAE-B620-922199FCAC8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75DB1-13E3-413F-99B7-BCD888E2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5C3C5-F89C-4563-B899-02C44FDA4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E5885-AB0E-4C53-87B2-CCEC0B378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6A3F-5121-473F-8434-A37E89AA0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61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2294D0-5888-4E4B-83FE-E9BA3C770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CE61AC-51A3-43F3-A23F-05F900749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5B9BE-89B9-415D-9C89-CFB1CBC92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4FB36-7978-44BE-93AB-B465E5CBC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8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2BADE-2F7F-486F-B69E-DA8D0CC4E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5C6AC-FEF2-4A24-8F52-221E307E4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9E744-FCF5-4123-A414-27EF2C923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63A6-E27B-4E74-B763-EAFD222B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51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6171B-A4BE-4E53-A1AD-82D4080C5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FFA7C-30C7-461C-B575-34E3F2EE7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B320D3-AA20-44C9-8C10-7A6D5E3AA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2277-B1B7-4F8C-95BE-7F7461455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3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94507D-7D83-41C2-8281-6C2F0107B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F653EC-FD73-411F-B77E-E2147332E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A2C690-A252-427F-8CB9-FE620C7A6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DA3E-2D8B-45E2-8250-87806098C4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91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5846F9-35EE-4D13-BB95-CB5705C00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3894F4-8327-41FA-A426-AE8F5A77C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1AC60F7-5413-4B1A-B912-9A955EE01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656A3-80C0-4E14-9ED1-66FE62752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25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295401"/>
            <a:ext cx="109728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75AEBA-B333-4626-B377-8D6463353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6F7A9D-FB95-444D-AF1B-5D2EC5472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5F73EB-F4FD-424D-8433-C6DDA64C9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0C8E-C9BC-4EFB-AC73-8B5413FE5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838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02093A-8A48-4DF9-B9E9-186CBAF4B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98C8E-B022-4CE9-9193-F812E3CAE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1A66E30-0C84-4C65-82BC-F1C173409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D57E-0155-48AD-B82F-D6E2D9B3F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253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120776"/>
            <a:ext cx="103632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2098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DACF6-1674-4A23-AA3F-E346BE27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D1D9-E5D8-4E5D-B11B-18F93E21843F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DDE04-D7C5-41F5-B522-2C455316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F8959-F0D7-44F5-B9A3-1EA108B7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3ED7-758F-41A2-98D6-3C36FE8087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9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A49AEF-720E-4D8F-9C85-F337317A006B}"/>
              </a:ext>
            </a:extLst>
          </p:cNvPr>
          <p:cNvCxnSpPr/>
          <p:nvPr userDrawn="1"/>
        </p:nvCxnSpPr>
        <p:spPr>
          <a:xfrm>
            <a:off x="609600" y="1091406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A48F66-7811-412D-A13B-ED400071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489B3-BC89-40F0-A416-5551AFC48DC7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329CE0-D442-4A03-A6BD-BB149039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31DF82-5D27-47F7-AE1C-220A4F9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6356351"/>
            <a:ext cx="142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2BB1-FEF9-4EF2-8219-99066148F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40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36BF-8661-44AB-9436-9C7F5131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7C56-5FC7-4832-84F1-739D8A51A2A1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1E08F-8EDF-42CC-A863-178A4BFFC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53E4-5F8A-42C6-BD43-995677C6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431D-6BC2-427B-AB8C-35F0F6513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4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D840FA-C6A5-4336-8E84-80A633C26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9CBD5-A232-4C5E-94C5-D00279A16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794D7-254E-4C7D-AC90-0722EBB00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C385-8689-4C06-95CB-A960126C0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567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A84F1-3518-4297-9B08-8E6EBA814758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D187DA4-FF92-4CD2-814B-68D27D19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CDA67-2672-4DA4-96D7-341DD9D49495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F80607-A0D3-42CB-8C3D-C78B8E4D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FA90262-3280-4DD7-971C-C3CE8D7E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BDAB-CB39-4C1E-B6CD-34FCF81584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47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03EC15-A48F-4526-A2D8-A4B4988F531E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CEF138C-6002-40BB-B944-6B2F5E25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5772-523C-415F-8A8D-15416D773181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6160A50-9501-4279-9892-81156E19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03661A4-A6E1-472C-8104-56493135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B25B-544A-4299-96D3-8E0AEDCAE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958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CFFF9E-F81D-4045-8AEF-4D9850E0E695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8AD2D7C-7177-432E-868C-21686473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E417-A8CB-4A2E-88D5-0D466D460237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647A15C-3A9A-4DAE-B9F3-6EE71FD3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A7D5A12-7C9B-44D5-86A4-4FFFF664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BC97-F6CE-46C9-BA47-4F54714C4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63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12A233-F7A0-4EC1-9B38-BA26321E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0CD5-7A6B-4AC1-A39F-27354A7A1374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3BB287-2286-486B-B5A7-D1762D97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55D921-45A1-4423-AD3D-B1E13A66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D792-B66D-4AD6-8865-9AB7DB77F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615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E3947-6DFB-4172-8571-E52BFDDA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AC39-9DD8-4274-BD4C-8A1DEE58B347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1E41F-8773-484B-9700-B8363E76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D1E88B-B55E-4612-BB3F-5B08BA4C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1B92-853E-45B0-9DB4-0BE8858AE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51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A2D629-68A0-40BC-A59B-A8220604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4AD9-4DCB-44AB-B906-90BD77764C2B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90109A-5253-483D-91CD-33F7B78F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98A45B-1B51-4BAE-B932-28CA90C8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EF9C-F852-47B3-94CA-141C14F06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86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ED5F28-B759-4AFB-A6F0-92A1FE156919}"/>
              </a:ext>
            </a:extLst>
          </p:cNvPr>
          <p:cNvCxnSpPr/>
          <p:nvPr userDrawn="1"/>
        </p:nvCxnSpPr>
        <p:spPr>
          <a:xfrm>
            <a:off x="609600" y="1469231"/>
            <a:ext cx="1097280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4839C5-5083-4E5F-9948-439D6EBB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51E0-6D97-4FAB-8B75-4C75F34A03C3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D4052-0C5A-4B5D-AFA4-790BFC4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12DE4-BC2C-4DD6-9926-6A289E3C4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81F0-6BEE-49D5-A688-386FF5FD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1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592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34445-10E5-4A62-84D4-D4DEF6C2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6280-21A2-421A-A6C7-1F3F5B9F94AD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84637-1631-4CA3-8D94-D7E3B505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E49D-269F-4A25-B9D5-EE1FEE2E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E122-98C8-4992-BDB3-061A23C76A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526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120776"/>
            <a:ext cx="103632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2098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E6523-E9EA-4D90-9FA5-A29D350E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F4EC-38C5-4878-941E-EA7DEB869FD7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C8B46-A5CA-4174-AD5E-2DD9BA57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AA90-310F-4B6A-A455-867BD47C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BBF5-86F0-4FA7-9ACF-DE66FD8E2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5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6F7592BC-708D-4240-A235-240D52D7A9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45E75E7-83F5-40D5-9187-A7E1EB2E3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0F8A2C-E5AB-4245-9103-B0D8CB6BC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5D33B73-89D4-4562-B1FC-1A004F1A9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306AC04-F50E-4151-874E-C043BF903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7579-8A4D-42F8-8EB7-21EFC50D4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C8965-CA6A-460E-830F-B2124320F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30CC08-D88C-4AD5-A326-4009B74CA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4E417-70F6-4281-9CFA-0731D2814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72E52-FA63-436E-85DC-29D827542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760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E855DE-D750-485C-8B5D-1C8A28486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B84BC-7480-480D-BFA2-9F0C3E17D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5E1AF-BABD-4A08-85E8-70CAB4815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5420-DDB7-4DD9-B149-914F18C10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998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>
            <a:extLst>
              <a:ext uri="{FF2B5EF4-FFF2-40B4-BE49-F238E27FC236}">
                <a16:creationId xmlns:a16="http://schemas.microsoft.com/office/drawing/2014/main" id="{B65C8380-4ED5-4552-AED9-776427ABB66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C8D34CE-8BA8-44B0-8FFF-F3EF298C0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B82E260F-84CA-470D-9B9E-AFD2670568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45D9B085-D32C-45C4-AD33-C602F97C57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CA84D38-70C9-4AA0-8BB1-3FD1B83E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9AC71-F7ED-48AA-B9EA-A4171E33B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58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F1DD4C-B645-45F1-8498-4A3EA0DE63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>
            <a:extLst>
              <a:ext uri="{FF2B5EF4-FFF2-40B4-BE49-F238E27FC236}">
                <a16:creationId xmlns:a16="http://schemas.microsoft.com/office/drawing/2014/main" id="{E7174055-20E5-4D1A-BFB8-24376DF282A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C912527-A9A9-499A-9758-673FD57DE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DFF44EA-20FE-45DE-8E65-D83BBC8C87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F6915DD-B413-4484-9433-B7D867AA7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4535-27BD-40FA-8958-206E9315A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22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>
            <a:extLst>
              <a:ext uri="{FF2B5EF4-FFF2-40B4-BE49-F238E27FC236}">
                <a16:creationId xmlns:a16="http://schemas.microsoft.com/office/drawing/2014/main" id="{9A19876D-0DEC-4EFD-B597-45FC690D14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87CA194-BA80-467B-85FE-9B170E12E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430E4-94EB-451F-8F30-BCA04ACBB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E52D-FD76-4212-AE9C-D8926695A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53DF4-682B-4844-9033-BA06D64D3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960D-032B-48F8-9C5D-6A3D238B6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33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506066-D522-4274-B7B7-9CD0F6DC8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A08F77-F699-410D-B518-B46055061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3E3229-6527-4F37-997A-87BA6C31D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32D-5DAC-47F5-8F77-B84B0E201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1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71142-3971-4B15-B10D-53203A4BD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A00AE-E1D6-4C84-B608-8B4E983A0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92F0B-8A3B-48B0-99F6-209361F0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D38B-0D5F-4FAC-B544-452BA375B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332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9EB4B-79F5-4F2B-9303-A586B3DFE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2B2E4-0BB9-4E1E-8E0B-4E96B6F95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A7DBFD-321E-4CDD-B2C0-77133E054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40F2-12BD-4E51-AFDB-9D241D64F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31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49C3BC16-0A85-4B9A-A669-19387113F3B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8437B-BEA1-4C7F-902F-A49453364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B3BEC-B438-45B3-8602-4B5CD56E1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278F4-E000-4B64-8323-0CCE28904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5A95-F133-4813-8BCB-290B00F9E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850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523EBE-43BF-4F2E-A81C-40A1E796F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549A0B-8BAD-4A3B-8957-301D41CBA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3E37C-DF79-4793-AE1C-EFB8EF6B66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C738-AE8B-4F6E-A465-7ABC2479A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4165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>
            <a:extLst>
              <a:ext uri="{FF2B5EF4-FFF2-40B4-BE49-F238E27FC236}">
                <a16:creationId xmlns:a16="http://schemas.microsoft.com/office/drawing/2014/main" id="{B06DC915-C37F-4135-BF9A-6B8F5477FC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7DFC97A-5389-484E-BCA4-702B8DBA1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28601"/>
            <a:ext cx="843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ED5E326-3BEF-41F7-A250-3BCC330C4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2C23A3A-69AF-4587-A2EC-4B35BC1E1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174FC3B-30C6-4320-AA00-C47314C6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86B91-83ED-4AEF-A0C8-16146D92E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28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F1894-7465-4851-B197-78AD5FCAD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1B14E-AE9F-4AF1-9A26-7A28DAD7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23B3B-7A84-46D1-BF3D-2451D033B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6C02-CA37-4BE4-B41D-B9AD798AA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932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>
            <a:extLst>
              <a:ext uri="{FF2B5EF4-FFF2-40B4-BE49-F238E27FC236}">
                <a16:creationId xmlns:a16="http://schemas.microsoft.com/office/drawing/2014/main" id="{0EF612CC-1C6E-4BEC-B625-2F1A99ABD1A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2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5C1F0-98A2-4E54-99EF-69BAA94B4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25600" y="228601"/>
            <a:ext cx="84328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384800" cy="2338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786189"/>
            <a:ext cx="5384800" cy="2339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6498235-D93B-4AA9-9E68-E181F4786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A2EE79E-FD88-4341-AA67-E14B8AA98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5146708-B967-4A6D-AF35-30546270C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9735F-8AAB-4148-9E3B-A15FA67EB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512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2449EF-F9C5-413F-99B6-63F63495B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3780D-4E13-470A-B00A-EEE4BE3C1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BC805-0FE6-4396-835D-E603F5B4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06A9-5C99-40AF-9616-97F2EA745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9137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A51D74-D94A-42AF-8985-BE4E2C576A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F3E466-37C1-4FA3-A48D-8EC52E7DE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D7E70D-6DAA-409A-ABD0-7A9E2A538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AC5B-D334-4A2E-B2C9-FE068888E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44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F912A-590B-4C2E-B82F-6C84C1EA37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1955D1-6208-420F-8C01-4F96800595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495AF1-B106-4F21-96D3-740686EE3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346A5-91E8-4E24-975D-5D5F2CB29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101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ADFB0-6ECD-405F-9A1C-67961E426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170C9-A233-4D76-BB6B-ED6122B8D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342690-8C04-4977-B068-E3CFF46F8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CC46-E391-4F47-A26A-9BEE84C9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50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2BC8CB-8AA4-4446-BEB7-7C16BA1F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12DB96-1A55-4037-B5B2-7266E8145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78EE08D-CA91-4F36-8BFA-DB1130F79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C35A-E2D3-4F81-A924-61464BFE0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25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34F017-2981-4B05-B39D-95C41FBEB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911F61-81E3-4CBB-930D-B108B29FA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130340-F1E3-4922-87CC-A6AB305A1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B52D-29BA-40F6-8C1A-B27F71A63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71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9340F4-6AC6-42AE-8404-B7E816715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03B981-549E-4BCE-9C74-7C7A757F7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BD9A84-80E9-4C73-8978-633BA2F65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4177-9F53-4C3E-BF44-A84BA24E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8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6DA09D-738A-4F91-A693-CA3C34815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67EA1-2B91-4B73-A086-D12D0D5F4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4DB6ED-552E-4661-B1F3-77BA54EB2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E6FC-D362-4BB0-B10C-37C96BB16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7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93BC6-ACA7-4BCE-85B1-D8B622810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881A4-2300-45B0-8F7F-2F06523B0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AD843-A986-4E20-BE7C-AA11231120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9286-553B-4814-8685-90D2980AE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8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2B1A51-C041-472E-8D24-02B689988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E1BE5BF-40BC-44FB-A6AC-1A0E7F727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4127D7-6C18-4CBF-8DAD-4A611F569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EFC4-574D-4E72-B63D-A51552659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942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FF93C8-C03D-425B-8627-9BB416518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2CC484-8477-4E99-9122-1BB66D4B5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98084-A686-4736-8265-385E3D690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D6B55-E206-414D-BFF5-B09D6606F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9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C8CC09-0A65-40D1-8363-A6EE958F8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317FE-16C2-456F-879D-497912546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C7C7D9-9C63-4182-93C0-20F9A88E7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971B-807B-471A-9060-BAE2FD087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99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5E0429-EAEB-4134-BB9A-FE3AD264C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43992A-62B9-4B53-958B-F6CFC50D5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81041F-9D2E-4D45-A84E-A75AD1D21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35B5-4234-4E38-A1DB-95AFD7FA0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2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0FAF89-DC37-49BA-A524-70ED16295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685F4A-41E0-4DC0-A880-ECDACDAB7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95904E-C952-4E53-94C3-88F4A9E3F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2098-9CA5-4FB8-B4D3-F1691082A7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5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0DBEE2-CAED-48A9-B818-E78EF5CE6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91313-E35F-4915-84CE-57B881814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6219D-5F47-4DDA-B910-543888EB8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93001-A337-422C-878B-5EA33D8B7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01B26-D9C3-4C82-9CCE-44283C3DC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EEC89-032A-474C-BAF4-18A0C7017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D40DF-D1EF-47F6-B6B8-8EAB3BA26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9564-9C01-4C9B-B778-8C6433C0A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62C426-44D4-4FAE-89DB-EB6CB0111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0400" y="274638"/>
            <a:ext cx="843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198628-ABF5-4B25-9F20-315F0070B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FBDBB3F-F2CC-472E-A7F3-A4F206C113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0FBDD98-434E-415C-9331-0170A464A9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C6115E5-4798-4927-B41F-F1F0D2C13E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CF087C-E551-4085-9FBB-1D3B7AC58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991154F4-DCAC-44D2-8747-4242DAD5F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0" y="1143000"/>
            <a:ext cx="11785600" cy="0"/>
          </a:xfrm>
          <a:prstGeom prst="line">
            <a:avLst/>
          </a:prstGeom>
          <a:noFill/>
          <a:ln w="50800">
            <a:solidFill>
              <a:srgbClr val="E84A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5EFF9A01-8002-4BB8-8E90-2E90D8EF33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5901"/>
            <a:ext cx="711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D5B41BD-E163-46DC-BF44-BA4CED52C1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31D95FCA-8CCA-493D-84C2-FFBEEB06D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1A5F-EF48-4369-87AE-8A405A78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8EEFC2-EF77-40FA-8E9D-3F4054666C02}" type="datetimeFigureOut">
              <a:rPr lang="en-US"/>
              <a:pPr>
                <a:defRPr/>
              </a:pPr>
              <a:t>7/31/22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656E3-E359-4C5F-8B6E-4AD132C1E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D9D9-AD1E-4444-9445-A105BCF5F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DA62D5-DCA2-4031-9C5A-5331B0727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1" r:id="rId1"/>
    <p:sldLayoutId id="2147484602" r:id="rId2"/>
    <p:sldLayoutId id="2147484580" r:id="rId3"/>
    <p:sldLayoutId id="2147484603" r:id="rId4"/>
    <p:sldLayoutId id="2147484604" r:id="rId5"/>
    <p:sldLayoutId id="2147484605" r:id="rId6"/>
    <p:sldLayoutId id="2147484581" r:id="rId7"/>
    <p:sldLayoutId id="2147484582" r:id="rId8"/>
    <p:sldLayoutId id="2147484583" r:id="rId9"/>
    <p:sldLayoutId id="2147484606" r:id="rId10"/>
    <p:sldLayoutId id="21474845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/>
          <a:ea typeface="Georgia" panose="02040502050405020303" pitchFamily="18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CB46C-9567-4708-8D79-099228B1FA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228601"/>
            <a:ext cx="8432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14422D-105A-49C7-9BD9-98277C227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AF38159-EA26-4C34-8E50-89ED8C805F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B25F014-5E13-48B6-8569-C5C41B1E28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B3C4AE0-FE86-4BD9-B2C0-9F078D9FDF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E98AC6-7A51-46DB-BED3-B5A024CE5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585" r:id="rId3"/>
    <p:sldLayoutId id="2147484609" r:id="rId4"/>
    <p:sldLayoutId id="2147484610" r:id="rId5"/>
    <p:sldLayoutId id="2147484611" r:id="rId6"/>
    <p:sldLayoutId id="2147484586" r:id="rId7"/>
    <p:sldLayoutId id="2147484587" r:id="rId8"/>
    <p:sldLayoutId id="2147484588" r:id="rId9"/>
    <p:sldLayoutId id="2147484612" r:id="rId10"/>
    <p:sldLayoutId id="2147484589" r:id="rId11"/>
    <p:sldLayoutId id="2147484613" r:id="rId12"/>
    <p:sldLayoutId id="21474846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3294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5D0775-0B26-40AC-9656-C427B3300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116E6B-D326-4DD6-B786-AEEAF63ED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8D45DF6-6D95-4F72-BBCF-79649275AE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E56175DB-BEDF-4C59-A884-BC088ACE26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6AC79145-BB53-4647-951E-F19138FC6C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B8A2A-4AF2-4C75-9EA3-BBBC74102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inger.illinois.edu/academics/graduate/phd-funding-guarante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s.grad.illinois.edu/fellowship-find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sac.ae.illinois.ed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sac.ae.illinois.ed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cl.illinois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dos.illinois.edu/sls/" TargetMode="External"/><Relationship Id="rId2" Type="http://schemas.openxmlformats.org/officeDocument/2006/relationships/hyperlink" Target="https://www.disability.illinois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.illinois.edu/affiliated-societ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illinois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secure.osfa.illinois.edu/vj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F6117F3-5E43-45F1-950B-CC45777C44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400" b="1" dirty="0">
                <a:latin typeface="Times New Roman"/>
                <a:cs typeface="Times New Roman"/>
              </a:rPr>
              <a:t>Welcome to UIUC!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4E1B156-C720-4285-A33A-81DD1C2C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52452"/>
            <a:ext cx="2743200" cy="1900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B923-8982-4F48-AF05-2D235ABE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66E2-C650-43DC-90A4-775B0BE9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32"/>
            <a:ext cx="10515600" cy="505206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>Teaching or research assistantships.</a:t>
            </a:r>
            <a:endParaRPr lang="en-US" sz="2800" dirty="0">
              <a:cs typeface="Times New Roman"/>
            </a:endParaRPr>
          </a:p>
          <a:p>
            <a:r>
              <a:rPr lang="en-US" sz="2800" dirty="0"/>
              <a:t>Provided for work done for the school/department.</a:t>
            </a:r>
            <a:endParaRPr lang="en-US" sz="2800" dirty="0">
              <a:cs typeface="Times New Roman"/>
            </a:endParaRPr>
          </a:p>
          <a:p>
            <a:pPr lvl="1"/>
            <a:r>
              <a:rPr lang="en-US" dirty="0"/>
              <a:t>Generate waivers for tuition and fees</a:t>
            </a:r>
            <a:endParaRPr lang="en-US" dirty="0">
              <a:cs typeface="Times New Roman"/>
            </a:endParaRPr>
          </a:p>
          <a:p>
            <a:pPr lvl="1"/>
            <a:r>
              <a:rPr lang="en-US" dirty="0"/>
              <a:t>Have a rate dependent on the time expected</a:t>
            </a:r>
            <a:endParaRPr lang="en-US" dirty="0">
              <a:cs typeface="Times New Roman"/>
            </a:endParaRPr>
          </a:p>
          <a:p>
            <a:r>
              <a:rPr lang="en-US" sz="2800" dirty="0"/>
              <a:t>Common for graduate students doing research.</a:t>
            </a:r>
            <a:endParaRPr lang="en-US" sz="2800" dirty="0">
              <a:cs typeface="Times New Roman"/>
            </a:endParaRPr>
          </a:p>
          <a:p>
            <a:pPr lvl="1"/>
            <a:r>
              <a:rPr lang="en-US" dirty="0"/>
              <a:t>Will be outlined in your offer letter</a:t>
            </a:r>
            <a:endParaRPr lang="en-US" dirty="0">
              <a:cs typeface="Times New Roman"/>
            </a:endParaRPr>
          </a:p>
          <a:p>
            <a:r>
              <a:rPr lang="en-US" sz="2800" dirty="0"/>
              <a:t>Reach out to department for information regarding the specifics</a:t>
            </a:r>
            <a:endParaRPr lang="en-US" sz="2800" dirty="0">
              <a:cs typeface="Times New Roman"/>
            </a:endParaRPr>
          </a:p>
          <a:p>
            <a:r>
              <a:rPr lang="en-US" sz="2800" dirty="0"/>
              <a:t>Grainger College of Engineering guarantees funding for first 5 years of PhD (</a:t>
            </a:r>
            <a:r>
              <a:rPr lang="en-US" sz="2800" dirty="0">
                <a:hlinkClick r:id="rId2"/>
              </a:rPr>
              <a:t>https://grainger.illinois.edu/academics/graduate/phd-funding-guarantee</a:t>
            </a:r>
            <a:r>
              <a:rPr lang="en-US" sz="2800" dirty="0"/>
              <a:t>)</a:t>
            </a:r>
            <a:endParaRPr lang="en-US" sz="2800" dirty="0">
              <a:cs typeface="Times New Roman"/>
            </a:endParaRPr>
          </a:p>
          <a:p>
            <a:pPr lvl="1"/>
            <a:r>
              <a:rPr lang="en-US" dirty="0"/>
              <a:t>Don’t self-fund a PhD</a:t>
            </a:r>
            <a:endParaRPr lang="en-US" dirty="0">
              <a:cs typeface="Times New Roman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7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D1EC-D1B6-4763-B127-F4A8F00E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Fellowships and Scholarships: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0732A-BE1A-48A6-BD70-C5EF6E64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375"/>
            <a:ext cx="10972800" cy="4981157"/>
          </a:xfrm>
        </p:spPr>
        <p:txBody>
          <a:bodyPr/>
          <a:lstStyle/>
          <a:p>
            <a:r>
              <a:rPr lang="en-US" dirty="0"/>
              <a:t>Full and partial funding opportunities</a:t>
            </a:r>
          </a:p>
          <a:p>
            <a:pPr lvl="1"/>
            <a:r>
              <a:rPr lang="en-US" sz="2600" dirty="0"/>
              <a:t>Partial: may pay an additional stipend or help with cost of attendance. </a:t>
            </a:r>
          </a:p>
          <a:p>
            <a:pPr lvl="1"/>
            <a:r>
              <a:rPr lang="en-US" sz="2600" dirty="0"/>
              <a:t>Full: pays total cost of attendance.</a:t>
            </a:r>
          </a:p>
          <a:p>
            <a:r>
              <a:rPr lang="en-US" dirty="0"/>
              <a:t>Duration dependent</a:t>
            </a:r>
          </a:p>
          <a:p>
            <a:pPr lvl="1"/>
            <a:r>
              <a:rPr lang="en-US" sz="2600" dirty="0"/>
              <a:t>Total number of years often limited </a:t>
            </a:r>
          </a:p>
          <a:p>
            <a:pPr lvl="1"/>
            <a:r>
              <a:rPr lang="en-US" sz="2600" dirty="0"/>
              <a:t>Many require annual reviews or reapplication to ensure satisfactory progress</a:t>
            </a:r>
          </a:p>
          <a:p>
            <a:pPr lvl="1"/>
            <a:r>
              <a:rPr lang="en-US" sz="2600" dirty="0"/>
              <a:t>Some may adjust their rewards annually</a:t>
            </a:r>
          </a:p>
          <a:p>
            <a:r>
              <a:rPr lang="en-US" dirty="0"/>
              <a:t>When to apply	</a:t>
            </a:r>
          </a:p>
          <a:p>
            <a:pPr lvl="1"/>
            <a:r>
              <a:rPr lang="en-US" sz="2600" dirty="0"/>
              <a:t>Some require you to be at a certain point in your degree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DF44-345F-4536-B752-35FDC7B5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7" y="16042"/>
            <a:ext cx="10972800" cy="1143000"/>
          </a:xfrm>
        </p:spPr>
        <p:txBody>
          <a:bodyPr/>
          <a:lstStyle/>
          <a:p>
            <a:r>
              <a:rPr lang="en-US" dirty="0"/>
              <a:t>Fellowships and Scholarships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1E54B-2907-48B8-AF2E-FDBB3CE41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34587"/>
            <a:ext cx="5386917" cy="639762"/>
          </a:xfrm>
        </p:spPr>
        <p:txBody>
          <a:bodyPr/>
          <a:lstStyle/>
          <a:p>
            <a:pPr algn="ctr"/>
            <a:r>
              <a:rPr lang="en-US" sz="4000" b="0" u="sng" dirty="0">
                <a:ea typeface="+mn-lt"/>
                <a:cs typeface="+mn-lt"/>
              </a:rPr>
              <a:t>Internal</a:t>
            </a:r>
            <a:endParaRPr lang="en-US" sz="3600" u="sng" dirty="0"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E47F-3047-4466-A7B2-6075BDC97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974349"/>
            <a:ext cx="5386917" cy="3951288"/>
          </a:xfrm>
        </p:spPr>
        <p:txBody>
          <a:bodyPr/>
          <a:lstStyle/>
          <a:p>
            <a:r>
              <a:rPr lang="en-US" sz="2800" dirty="0"/>
              <a:t>Administered by the department or college</a:t>
            </a:r>
          </a:p>
          <a:p>
            <a:pPr lvl="1"/>
            <a:r>
              <a:rPr lang="en-US" sz="2400" dirty="0"/>
              <a:t>Can be found on college or department website</a:t>
            </a:r>
          </a:p>
          <a:p>
            <a:r>
              <a:rPr lang="en-US" sz="2800" dirty="0"/>
              <a:t>Method of consideration</a:t>
            </a:r>
          </a:p>
          <a:p>
            <a:pPr lvl="1"/>
            <a:r>
              <a:rPr lang="en-US" sz="2400" dirty="0"/>
              <a:t>Direct application</a:t>
            </a:r>
          </a:p>
          <a:p>
            <a:pPr lvl="1"/>
            <a:r>
              <a:rPr lang="en-US" sz="2400" dirty="0"/>
              <a:t>Nomination required</a:t>
            </a:r>
          </a:p>
          <a:p>
            <a:r>
              <a:rPr lang="en-US" sz="2800" dirty="0"/>
              <a:t>Ex. Graduate Assistance in Areas of National Need</a:t>
            </a:r>
          </a:p>
          <a:p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AD292-0185-41B5-9967-3F000476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3526" y="1334587"/>
            <a:ext cx="5389033" cy="639762"/>
          </a:xfrm>
        </p:spPr>
        <p:txBody>
          <a:bodyPr/>
          <a:lstStyle/>
          <a:p>
            <a:pPr algn="ctr"/>
            <a:r>
              <a:rPr lang="en-US" sz="4000" b="0" u="sng" dirty="0">
                <a:ea typeface="+mn-lt"/>
                <a:cs typeface="+mn-lt"/>
              </a:rPr>
              <a:t>External</a:t>
            </a:r>
            <a:endParaRPr lang="en-US" sz="3200" u="sng" dirty="0">
              <a:ea typeface="+mn-lt"/>
              <a:cs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C05E3-DCC8-41D7-A464-7BC09AD5B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74349"/>
            <a:ext cx="5389033" cy="3951288"/>
          </a:xfrm>
        </p:spPr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Typically administered by: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Government organizations 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Foundations or professional organizations</a:t>
            </a:r>
          </a:p>
          <a:p>
            <a:r>
              <a:rPr lang="en-US" sz="2800" dirty="0">
                <a:ea typeface="+mn-lt"/>
                <a:cs typeface="+mn-lt"/>
              </a:rPr>
              <a:t>May carry internship placements/professional development opportunities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07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A340-1063-4AEF-A33C-35DE7DB2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95" y="234533"/>
            <a:ext cx="4522537" cy="792162"/>
          </a:xfrm>
        </p:spPr>
        <p:txBody>
          <a:bodyPr/>
          <a:lstStyle/>
          <a:p>
            <a:r>
              <a:rPr lang="en-US" dirty="0"/>
              <a:t>Finding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7F30-AF51-4B5A-90DF-62B3CB100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0829" cy="4351338"/>
          </a:xfrm>
        </p:spPr>
        <p:txBody>
          <a:bodyPr/>
          <a:lstStyle/>
          <a:p>
            <a:r>
              <a:rPr lang="en-US" dirty="0"/>
              <a:t>Start with U of I fellowship finder</a:t>
            </a:r>
          </a:p>
          <a:p>
            <a:pPr lvl="1"/>
            <a:r>
              <a:rPr lang="en-US" dirty="0"/>
              <a:t>Easy UI enables filtering for relevant content</a:t>
            </a:r>
            <a:endParaRPr lang="en-US" sz="1600" dirty="0"/>
          </a:p>
          <a:p>
            <a:pPr lvl="1"/>
            <a:r>
              <a:rPr lang="en-US" dirty="0">
                <a:hlinkClick r:id="rId2"/>
              </a:rPr>
              <a:t>https://apps.grad.illinois.edu/fellowship-finder/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922C-30FE-4020-A45A-FB114F21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082" y="-4476"/>
            <a:ext cx="5316470" cy="68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BB1C-F83E-4F3E-BD86-AA06F2A0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Fellowships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0766B-8A2C-4616-B8A2-2C0404AD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32" y="1526006"/>
            <a:ext cx="10972800" cy="4830763"/>
          </a:xfrm>
        </p:spPr>
        <p:txBody>
          <a:bodyPr/>
          <a:lstStyle/>
          <a:p>
            <a:r>
              <a:rPr lang="en-US" dirty="0"/>
              <a:t>Talk to your advisor </a:t>
            </a:r>
          </a:p>
          <a:p>
            <a:pPr lvl="1"/>
            <a:r>
              <a:rPr lang="en-US" dirty="0"/>
              <a:t>May have experience getting specific fellowships.</a:t>
            </a:r>
          </a:p>
          <a:p>
            <a:pPr lvl="1"/>
            <a:r>
              <a:rPr lang="en-US" dirty="0"/>
              <a:t>Can recommend fellowships to you based on research and career goals.</a:t>
            </a:r>
          </a:p>
          <a:p>
            <a:r>
              <a:rPr lang="en-US" dirty="0"/>
              <a:t>Look at professional organizations </a:t>
            </a:r>
          </a:p>
          <a:p>
            <a:pPr lvl="1"/>
            <a:r>
              <a:rPr lang="en-US" dirty="0"/>
              <a:t>Groups that advocate for specific demographics often advertise ones directed at their members. </a:t>
            </a:r>
          </a:p>
          <a:p>
            <a:r>
              <a:rPr lang="en-US" dirty="0"/>
              <a:t>Government fellowships often advertised by agencies website</a:t>
            </a:r>
          </a:p>
          <a:p>
            <a:pPr lvl="1"/>
            <a:r>
              <a:rPr lang="en-US" dirty="0"/>
              <a:t>NASA has NSPIRES and many other agencies have fellowship listings on their websites.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20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3D53-5635-4717-BE5A-0DE450AE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Sponsorship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FA95-C740-463A-93C5-DDF2C637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6743"/>
            <a:ext cx="5488406" cy="4319421"/>
          </a:xfrm>
        </p:spPr>
        <p:txBody>
          <a:bodyPr/>
          <a:lstStyle/>
          <a:p>
            <a:r>
              <a:rPr lang="en-US" dirty="0"/>
              <a:t>Some companies will fund employee’s advanced degrees</a:t>
            </a:r>
          </a:p>
          <a:p>
            <a:pPr lvl="1"/>
            <a:r>
              <a:rPr lang="en-US" dirty="0"/>
              <a:t>Typically requires spending time at a company first</a:t>
            </a:r>
          </a:p>
          <a:p>
            <a:pPr lvl="1"/>
            <a:r>
              <a:rPr lang="en-US" dirty="0"/>
              <a:t>Often focused on Master’s degrees</a:t>
            </a:r>
          </a:p>
          <a:p>
            <a:endParaRPr lang="en-US" dirty="0"/>
          </a:p>
        </p:txBody>
      </p:sp>
      <p:pic>
        <p:nvPicPr>
          <p:cNvPr id="4" name="Picture 4" descr="A view of a house&#10;&#10;Description automatically generated">
            <a:extLst>
              <a:ext uri="{FF2B5EF4-FFF2-40B4-BE49-F238E27FC236}">
                <a16:creationId xmlns:a16="http://schemas.microsoft.com/office/drawing/2014/main" id="{460ED7ED-9985-499C-9CFE-73D319D9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05" y="1807641"/>
            <a:ext cx="5710988" cy="37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7EC26BFC-1970-4562-8CD0-B628D3AA0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7" r="16581" b="148"/>
          <a:stretch/>
        </p:blipFill>
        <p:spPr>
          <a:xfrm>
            <a:off x="-87830" y="-768"/>
            <a:ext cx="12373242" cy="6859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C54BE-33D7-44D6-AD4F-E9B8C37A172E}"/>
              </a:ext>
            </a:extLst>
          </p:cNvPr>
          <p:cNvSpPr txBox="1"/>
          <p:nvPr/>
        </p:nvSpPr>
        <p:spPr>
          <a:xfrm>
            <a:off x="8107279" y="6172200"/>
            <a:ext cx="40566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  <a:hlinkClick r:id="rId3"/>
              </a:rPr>
              <a:t>https://gsac.ae.illinois.edu/</a:t>
            </a:r>
            <a:r>
              <a:rPr lang="en-US" dirty="0">
                <a:latin typeface="Arial"/>
                <a:ea typeface="ＭＳ Ｐゴシック"/>
                <a:cs typeface="Arial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6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046DD-22C8-4CCB-8CEB-87CDEE27A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5DF51-5CB6-4432-8434-89B063C803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Feel free to ask questions!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Slides posted at </a:t>
            </a:r>
          </a:p>
          <a:p>
            <a:r>
              <a:rPr lang="en-US" dirty="0">
                <a:ea typeface="+mn-lt"/>
                <a:cs typeface="+mn-lt"/>
                <a:hlinkClick r:id="rId2"/>
              </a:rPr>
              <a:t>https://gsac.ae.illinois.edu/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42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76E61C-27E5-415F-BEAC-A4E553AF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0400" y="274638"/>
            <a:ext cx="8432800" cy="7921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latin typeface="+mj-lt"/>
                <a:ea typeface="+mj-ea"/>
                <a:cs typeface="+mj-cs"/>
              </a:rPr>
              <a:t>Talbot Laboratory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1C7DCB7-98EF-4F84-8A45-45BA068C690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/>
              <a:t>Built in 1928 (old building, but lots of new additions)</a:t>
            </a:r>
          </a:p>
          <a:p>
            <a:r>
              <a:rPr lang="en-US" altLang="en-US"/>
              <a:t>Also houses NPRE (Nuclear, Plasma, Radiological Engineering)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CAA5D-47FB-E174-2DF4-B4E87B0C29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/>
          <a:stretch/>
        </p:blipFill>
        <p:spPr>
          <a:xfrm>
            <a:off x="6197600" y="1295400"/>
            <a:ext cx="5613400" cy="32004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E81C6-96DC-2094-FA36-979B22B62D3B}"/>
              </a:ext>
            </a:extLst>
          </p:cNvPr>
          <p:cNvSpPr txBox="1"/>
          <p:nvPr/>
        </p:nvSpPr>
        <p:spPr bwMode="auto">
          <a:xfrm>
            <a:off x="6217653" y="4956176"/>
            <a:ext cx="5384800" cy="23399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Located at 104, S Wright Street, Champaign.</a:t>
            </a:r>
          </a:p>
        </p:txBody>
      </p:sp>
    </p:spTree>
    <p:extLst>
      <p:ext uri="{BB962C8B-B14F-4D97-AF65-F5344CB8AC3E}">
        <p14:creationId xmlns:p14="http://schemas.microsoft.com/office/powerpoint/2010/main" val="107819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BDF264D-66F8-4839-B837-CA19FD2D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your life like?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537BF0F-2093-4F86-933C-F95485CBBD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373689"/>
            <a:ext cx="6019800" cy="5331911"/>
          </a:xfrm>
        </p:spPr>
        <p:txBody>
          <a:bodyPr/>
          <a:lstStyle/>
          <a:p>
            <a:r>
              <a:rPr lang="en-US" altLang="en-US" dirty="0"/>
              <a:t>Grad School is a full-time job (40hrs)</a:t>
            </a:r>
          </a:p>
          <a:p>
            <a:r>
              <a:rPr lang="en-US" altLang="en-US" dirty="0"/>
              <a:t>Typical Grad-Student Semester</a:t>
            </a:r>
          </a:p>
          <a:p>
            <a:pPr lvl="1"/>
            <a:r>
              <a:rPr lang="en-US" altLang="en-US" dirty="0"/>
              <a:t>2-3 four-credit hour classes</a:t>
            </a:r>
          </a:p>
          <a:p>
            <a:pPr lvl="1"/>
            <a:r>
              <a:rPr lang="en-US" altLang="en-US" dirty="0"/>
              <a:t>Mix of 400- and 500-level</a:t>
            </a:r>
          </a:p>
          <a:p>
            <a:r>
              <a:rPr lang="en-US" altLang="en-US" dirty="0"/>
              <a:t>Research expectations</a:t>
            </a:r>
          </a:p>
          <a:p>
            <a:pPr lvl="1"/>
            <a:r>
              <a:rPr lang="en-US" altLang="en-US" dirty="0"/>
              <a:t>Weekly advisor and group meetings</a:t>
            </a:r>
          </a:p>
          <a:p>
            <a:pPr lvl="1"/>
            <a:r>
              <a:rPr lang="en-US" altLang="en-US" dirty="0"/>
              <a:t>20hrs of week (+/-)</a:t>
            </a:r>
          </a:p>
          <a:p>
            <a:r>
              <a:rPr lang="en-US" altLang="en-US" dirty="0"/>
              <a:t>Work/Life Balance</a:t>
            </a:r>
          </a:p>
          <a:p>
            <a:r>
              <a:rPr lang="en-US" altLang="en-US" dirty="0"/>
              <a:t>Time off </a:t>
            </a:r>
          </a:p>
          <a:p>
            <a:pPr lvl="1"/>
            <a:r>
              <a:rPr lang="en-US" altLang="en-US" dirty="0"/>
              <a:t>Appointments by Semester</a:t>
            </a:r>
          </a:p>
          <a:p>
            <a:pPr lvl="1"/>
            <a:r>
              <a:rPr lang="en-US" altLang="en-US"/>
              <a:t>Summer Appointments</a:t>
            </a:r>
            <a:endParaRPr lang="en-US" altLang="en-US" dirty="0"/>
          </a:p>
        </p:txBody>
      </p:sp>
      <p:pic>
        <p:nvPicPr>
          <p:cNvPr id="80900" name="Picture 4" descr="May be an image of one or more people and monument">
            <a:extLst>
              <a:ext uri="{FF2B5EF4-FFF2-40B4-BE49-F238E27FC236}">
                <a16:creationId xmlns:a16="http://schemas.microsoft.com/office/drawing/2014/main" id="{881F1678-4853-4F2C-A2CD-F9A1246369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50" y="1295399"/>
            <a:ext cx="3770150" cy="53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76E61C-27E5-415F-BEAC-A4E553AF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6553200" cy="792162"/>
          </a:xfrm>
        </p:spPr>
        <p:txBody>
          <a:bodyPr/>
          <a:lstStyle/>
          <a:p>
            <a:r>
              <a:rPr lang="en-US" altLang="en-US" dirty="0"/>
              <a:t>Course Requirements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1C7DCB7-98EF-4F84-8A45-45BA068C6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10972800" cy="5257800"/>
          </a:xfrm>
        </p:spPr>
        <p:txBody>
          <a:bodyPr/>
          <a:lstStyle/>
          <a:p>
            <a:r>
              <a:rPr lang="en-US" altLang="en-US" sz="2800" dirty="0"/>
              <a:t>Total credit hours:</a:t>
            </a:r>
          </a:p>
          <a:p>
            <a:pPr lvl="1"/>
            <a:r>
              <a:rPr lang="en-US" altLang="en-US" dirty="0"/>
              <a:t>International: 12 credit hours</a:t>
            </a:r>
          </a:p>
          <a:p>
            <a:pPr lvl="1"/>
            <a:r>
              <a:rPr lang="en-US" altLang="en-US" dirty="0"/>
              <a:t>Domestic: 8-9 credit hours</a:t>
            </a:r>
          </a:p>
          <a:p>
            <a:r>
              <a:rPr lang="en-US" altLang="en-US" sz="2800" dirty="0"/>
              <a:t>500 and AE requirements</a:t>
            </a:r>
          </a:p>
          <a:p>
            <a:r>
              <a:rPr lang="en-US" altLang="en-US" sz="2800" dirty="0"/>
              <a:t>Breadth requirements</a:t>
            </a:r>
          </a:p>
          <a:p>
            <a:r>
              <a:rPr lang="en-US" altLang="en-US" sz="2800" dirty="0"/>
              <a:t>Math requirement</a:t>
            </a:r>
          </a:p>
          <a:p>
            <a:r>
              <a:rPr lang="en-US" altLang="en-US" sz="2800" dirty="0"/>
              <a:t>Seminar (every semester, unless you’re a PhD past quals)</a:t>
            </a:r>
          </a:p>
          <a:p>
            <a:r>
              <a:rPr lang="en-US" altLang="en-US" sz="2800" dirty="0"/>
              <a:t>TA requirement for PhD</a:t>
            </a:r>
          </a:p>
          <a:p>
            <a:r>
              <a:rPr lang="en-US" altLang="en-US" sz="2800" dirty="0"/>
              <a:t>For thesis students, use thesis credit to stay above full-time</a:t>
            </a:r>
          </a:p>
          <a:p>
            <a:r>
              <a:rPr lang="en-US" altLang="en-US" sz="2800" dirty="0"/>
              <a:t>“Good standing” requirement- above 3.0 GPA</a:t>
            </a:r>
          </a:p>
        </p:txBody>
      </p:sp>
    </p:spTree>
    <p:extLst>
      <p:ext uri="{BB962C8B-B14F-4D97-AF65-F5344CB8AC3E}">
        <p14:creationId xmlns:p14="http://schemas.microsoft.com/office/powerpoint/2010/main" val="262259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Illinois Off-Campus Community Living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University resource that provides housing advice and guidance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Can connect you with resources related to housing issues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Collect complaints (w/in last 5 </a:t>
            </a:r>
            <a:r>
              <a:rPr lang="en-US" dirty="0" err="1">
                <a:ea typeface="+mn-lt"/>
                <a:cs typeface="+mn-lt"/>
              </a:rPr>
              <a:t>yrs</a:t>
            </a:r>
            <a:r>
              <a:rPr lang="en-US" dirty="0">
                <a:ea typeface="+mn-lt"/>
                <a:cs typeface="+mn-lt"/>
              </a:rPr>
              <a:t>) against landlords to help you make a decision regarding housing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  <a:hlinkClick r:id="rId3"/>
              </a:rPr>
              <a:t>https://occl.illinois.edu/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  <a:p>
            <a:pPr marL="0" indent="0">
              <a:buNone/>
            </a:pPr>
            <a:br>
              <a:rPr lang="en-US" dirty="0"/>
            </a:br>
            <a:endParaRPr lang="en-US">
              <a:cs typeface="Times New Roman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C869E308-E73A-4B7B-AFC4-D0C38B429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87" y="4191000"/>
            <a:ext cx="9049752" cy="2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0BA1-78FC-E2BF-C53C-D78976A2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A6391C53-DD2A-30F0-D51C-BF1D1F66C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F76E61C-27E5-415F-BEAC-A4E553AF1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274638"/>
            <a:ext cx="6553200" cy="792162"/>
          </a:xfrm>
        </p:spPr>
        <p:txBody>
          <a:bodyPr/>
          <a:lstStyle/>
          <a:p>
            <a:r>
              <a:rPr lang="en-US" altLang="en-US" dirty="0"/>
              <a:t>On-Campus Resources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01C7DCB7-98EF-4F84-8A45-45BA068C69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10972800" cy="5257800"/>
          </a:xfrm>
        </p:spPr>
        <p:txBody>
          <a:bodyPr/>
          <a:lstStyle/>
          <a:p>
            <a:r>
              <a:rPr lang="en-US" sz="2800" u="sng" dirty="0"/>
              <a:t>Disability Resources &amp; Educational Services (DRES)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Provides resources and accommodations to </a:t>
            </a:r>
            <a:r>
              <a:rPr lang="en-US" sz="2400" dirty="0">
                <a:ea typeface="+mn-lt"/>
                <a:cs typeface="Times New Roman"/>
              </a:rPr>
              <a:t>s</a:t>
            </a:r>
            <a:r>
              <a:rPr lang="en-US" sz="2400" dirty="0">
                <a:cs typeface="Times New Roman"/>
              </a:rPr>
              <a:t>ucceed academically &amp; feel supported.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  <a:hlinkClick r:id="rId2"/>
              </a:rPr>
              <a:t>https://www.disability.illinois.edu/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altLang="en-US" sz="2400" dirty="0"/>
          </a:p>
          <a:p>
            <a:r>
              <a:rPr lang="en-US" sz="2800" u="sng" dirty="0">
                <a:ea typeface="+mj-lt"/>
                <a:cs typeface="+mj-lt"/>
              </a:rPr>
              <a:t>Student Legal Services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Offer students access to legal counsel for a variety of issues </a:t>
            </a:r>
            <a:endParaRPr lang="en-US" sz="2400" dirty="0"/>
          </a:p>
          <a:p>
            <a:pPr lvl="1"/>
            <a:r>
              <a:rPr lang="en-US" sz="2400" dirty="0">
                <a:ea typeface="+mn-lt"/>
                <a:cs typeface="+mn-lt"/>
                <a:hlinkClick r:id="rId3"/>
              </a:rPr>
              <a:t>https://odos.illinois.edu/sls/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altLang="en-US" sz="2400" dirty="0"/>
          </a:p>
          <a:p>
            <a:r>
              <a:rPr lang="en-US" sz="2800" u="sng" dirty="0">
                <a:ea typeface="+mj-lt"/>
                <a:cs typeface="+mj-lt"/>
              </a:rPr>
              <a:t>Student Assistance Center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Academic difficulty due to physical or mental health issues.</a:t>
            </a:r>
            <a:endParaRPr lang="en-US" sz="2400" dirty="0">
              <a:ea typeface="+mn-lt"/>
              <a:cs typeface="Times New Roman"/>
            </a:endParaRPr>
          </a:p>
          <a:p>
            <a:pPr lvl="1"/>
            <a:r>
              <a:rPr lang="en-US" sz="2400" dirty="0">
                <a:ea typeface="+mn-lt"/>
                <a:cs typeface="+mn-lt"/>
              </a:rPr>
              <a:t>To report a concern about the well-being or safety of themselves, another student, or the broader community.</a:t>
            </a:r>
            <a:endParaRPr lang="en-US" sz="2400" dirty="0">
              <a:ea typeface="+mn-lt"/>
              <a:cs typeface="Times New Roman"/>
            </a:endParaRPr>
          </a:p>
          <a:p>
            <a:pPr lvl="1"/>
            <a:r>
              <a:rPr lang="en-US" sz="2400" b="1" dirty="0">
                <a:ea typeface="+mn-lt"/>
                <a:cs typeface="+mn-lt"/>
              </a:rPr>
              <a:t>Not sure where else to go</a:t>
            </a:r>
            <a:endParaRPr lang="en-US" sz="2400" b="1" dirty="0">
              <a:cs typeface="Times New Roman"/>
            </a:endParaRPr>
          </a:p>
          <a:p>
            <a:pPr lvl="1"/>
            <a:endParaRPr lang="en-US" sz="24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926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57E2C5-7C42-498D-A004-FEA8BC6D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2939" y="274638"/>
            <a:ext cx="8559800" cy="79216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Support Organizations</a:t>
            </a:r>
            <a:endParaRPr lang="en-US" dirty="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7D99945-BA96-4EA7-890A-F0099028E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05690"/>
            <a:ext cx="10972800" cy="48307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Minorities in Aerospace (</a:t>
            </a:r>
            <a:r>
              <a:rPr lang="en-US" dirty="0" err="1">
                <a:ea typeface="+mn-lt"/>
                <a:cs typeface="+mn-lt"/>
              </a:rPr>
              <a:t>MAero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Out in STEM (</a:t>
            </a:r>
            <a:r>
              <a:rPr lang="en-US" dirty="0" err="1">
                <a:ea typeface="+mn-lt"/>
                <a:cs typeface="+mn-lt"/>
              </a:rPr>
              <a:t>oSTEM</a:t>
            </a:r>
            <a:r>
              <a:rPr lang="en-US" dirty="0">
                <a:ea typeface="+mn-lt"/>
                <a:cs typeface="+mn-lt"/>
              </a:rPr>
              <a:t>)(LGBTQ+)</a:t>
            </a:r>
            <a:endParaRPr lang="en-US" dirty="0"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Society of Hispanic Professional Engineers (SHPE)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National Society of Black Engineers (NSBE)</a:t>
            </a:r>
            <a:endParaRPr lang="en-US" dirty="0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Society for the Advancement of Chicanos and Native Americans in Science (SACNAS)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Society of Women Engineers (SWE), Women in Aerospace (WIA), and Women in Engineering (WIE)</a:t>
            </a:r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  <a:hlinkClick r:id="rId2"/>
              </a:rPr>
              <a:t>http://www.ec.illinois.edu/affiliated-societies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35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E00C-9C0C-429A-9402-09FFD359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AD18-D5CF-41FD-8A70-E33B743C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5287961"/>
          </a:xfrm>
        </p:spPr>
        <p:txBody>
          <a:bodyPr/>
          <a:lstStyle/>
          <a:p>
            <a:r>
              <a:rPr lang="en-US" dirty="0"/>
              <a:t>Appointments</a:t>
            </a:r>
          </a:p>
          <a:p>
            <a:r>
              <a:rPr lang="en-US" dirty="0"/>
              <a:t>Fellowships and Scholarships</a:t>
            </a:r>
          </a:p>
          <a:p>
            <a:pPr lvl="1"/>
            <a:r>
              <a:rPr lang="en-US" dirty="0"/>
              <a:t>External</a:t>
            </a:r>
          </a:p>
          <a:p>
            <a:pPr lvl="1"/>
            <a:r>
              <a:rPr lang="en-US" dirty="0"/>
              <a:t>Internal</a:t>
            </a:r>
          </a:p>
          <a:p>
            <a:r>
              <a:rPr lang="en-US" dirty="0"/>
              <a:t>Corporate Sponsorship</a:t>
            </a:r>
            <a:endParaRPr lang="en-US" dirty="0">
              <a:cs typeface="Times New Roman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https://grad.illinois.edu/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</a:rPr>
              <a:t>On-Campus jobs</a:t>
            </a:r>
          </a:p>
          <a:p>
            <a:pPr lvl="1"/>
            <a:r>
              <a:rPr lang="en-US" b="1" dirty="0">
                <a:ea typeface="+mn-lt"/>
                <a:cs typeface="+mn-lt"/>
              </a:rPr>
              <a:t>Do not </a:t>
            </a:r>
            <a:r>
              <a:rPr lang="en-US" dirty="0">
                <a:ea typeface="+mn-lt"/>
                <a:cs typeface="+mn-lt"/>
              </a:rPr>
              <a:t>include tuition waiver.</a:t>
            </a:r>
          </a:p>
          <a:p>
            <a:pPr lvl="1"/>
            <a:r>
              <a:rPr lang="en-US" dirty="0">
                <a:ea typeface="+mn-lt"/>
                <a:cs typeface="+mn-lt"/>
              </a:rPr>
              <a:t>Hourly paid job</a:t>
            </a:r>
          </a:p>
          <a:p>
            <a:pPr lvl="1"/>
            <a:r>
              <a:rPr lang="en-US" dirty="0">
                <a:ea typeface="+mn-lt"/>
                <a:cs typeface="+mn-lt"/>
              </a:rPr>
              <a:t>Virtual Job Board</a:t>
            </a:r>
          </a:p>
          <a:p>
            <a:pPr lvl="1"/>
            <a:r>
              <a:rPr lang="en-US" dirty="0">
                <a:cs typeface="Times New Roman"/>
                <a:hlinkClick r:id="rId4"/>
              </a:rPr>
              <a:t>https://secure.osfa.illinois.edu/vjb/</a:t>
            </a:r>
            <a:endParaRPr lang="en-US" dirty="0">
              <a:cs typeface="Times New Roman"/>
            </a:endParaRPr>
          </a:p>
          <a:p>
            <a:pPr marL="457200" lvl="1" indent="0">
              <a:buNone/>
            </a:pP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2AC56A66-4B14-4A61-B02E-2AC9E3F87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37117" y="1295401"/>
            <a:ext cx="4705766" cy="4830763"/>
          </a:xfrm>
        </p:spPr>
      </p:pic>
    </p:spTree>
    <p:extLst>
      <p:ext uri="{BB962C8B-B14F-4D97-AF65-F5344CB8AC3E}">
        <p14:creationId xmlns:p14="http://schemas.microsoft.com/office/powerpoint/2010/main" val="788337037"/>
      </p:ext>
    </p:extLst>
  </p:cSld>
  <p:clrMapOvr>
    <a:masterClrMapping/>
  </p:clrMapOvr>
</p:sld>
</file>

<file path=ppt/theme/theme1.xml><?xml version="1.0" encoding="utf-8"?>
<a:theme xmlns:a="http://schemas.openxmlformats.org/drawingml/2006/main" name="2005-11-28_Defense">
  <a:themeElements>
    <a:clrScheme name="2005-11-28_Defen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-11-28_Defen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2005-11-28_Defen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05-11-28_Defense">
  <a:themeElements>
    <a:clrScheme name="2005-11-28_Defen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5-11-28_Defen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2005-11-28_Defen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-11-28_Defen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-11-28_Defen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26736</TotalTime>
  <Words>777</Words>
  <Application>Microsoft Macintosh PowerPoint</Application>
  <PresentationFormat>Widescreen</PresentationFormat>
  <Paragraphs>124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Georgia</vt:lpstr>
      <vt:lpstr>Times New Roman</vt:lpstr>
      <vt:lpstr>2005-11-28_Defense</vt:lpstr>
      <vt:lpstr>Office Theme</vt:lpstr>
      <vt:lpstr>1_2005-11-28_Defense</vt:lpstr>
      <vt:lpstr>Custom Design</vt:lpstr>
      <vt:lpstr>Welcome to UIUC!</vt:lpstr>
      <vt:lpstr>Talbot Laboratory</vt:lpstr>
      <vt:lpstr>What is your life like?</vt:lpstr>
      <vt:lpstr>Course Requirements</vt:lpstr>
      <vt:lpstr>Illinois Off-Campus Community Living</vt:lpstr>
      <vt:lpstr>PowerPoint Presentation</vt:lpstr>
      <vt:lpstr>On-Campus Resources</vt:lpstr>
      <vt:lpstr>Support Organizations</vt:lpstr>
      <vt:lpstr>Types of Funding </vt:lpstr>
      <vt:lpstr>Appointments</vt:lpstr>
      <vt:lpstr>Fellowships and Scholarships: General </vt:lpstr>
      <vt:lpstr>Fellowships and Scholarships</vt:lpstr>
      <vt:lpstr>Finding Fellowships</vt:lpstr>
      <vt:lpstr>Finding Fellowships (Continued)</vt:lpstr>
      <vt:lpstr>Corporate Sponsorship</vt:lpstr>
      <vt:lpstr>PowerPoint Presentation</vt:lpstr>
      <vt:lpstr>Q &amp; A</vt:lpstr>
    </vt:vector>
  </TitlesOfParts>
  <Company>UMR UMR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UMR UMR</dc:creator>
  <cp:lastModifiedBy>Gupta, Aanchal</cp:lastModifiedBy>
  <cp:revision>746</cp:revision>
  <dcterms:created xsi:type="dcterms:W3CDTF">2007-12-17T20:33:59Z</dcterms:created>
  <dcterms:modified xsi:type="dcterms:W3CDTF">2022-07-31T14:46:54Z</dcterms:modified>
</cp:coreProperties>
</file>